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8" r:id="rId8"/>
    <p:sldId id="261" r:id="rId9"/>
    <p:sldId id="265" r:id="rId10"/>
    <p:sldId id="262" r:id="rId11"/>
    <p:sldId id="267" r:id="rId12"/>
  </p:sldIdLst>
  <p:sldSz cx="6858000" cy="9144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28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828802"/>
            <a:ext cx="5886450" cy="2569633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673600"/>
            <a:ext cx="4800600" cy="2336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514350" y="4531360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812800"/>
            <a:ext cx="1543050" cy="78232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514850" cy="782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149602"/>
            <a:ext cx="5829300" cy="29337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6169154"/>
            <a:ext cx="5829300" cy="2000249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" y="6132576"/>
            <a:ext cx="588645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31136"/>
            <a:ext cx="3028950" cy="62910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6160" y="2235200"/>
            <a:ext cx="2948940" cy="853016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6160" y="3251200"/>
            <a:ext cx="29489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9858" y="5394663"/>
            <a:ext cx="6278880" cy="5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107"/>
            <a:ext cx="1604772" cy="1682496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8850" y="1056107"/>
            <a:ext cx="4286250" cy="7437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840738"/>
            <a:ext cx="1604772" cy="56581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636707" y="4774071"/>
            <a:ext cx="743712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056640"/>
            <a:ext cx="1607010" cy="168656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43958" y="1117603"/>
            <a:ext cx="4428293" cy="733394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844800"/>
            <a:ext cx="1604772" cy="5657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4381"/>
            <a:ext cx="6858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711200"/>
            <a:ext cx="61722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50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858000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24384"/>
            <a:ext cx="21717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24384"/>
            <a:ext cx="3086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15000" y="24384"/>
            <a:ext cx="800100" cy="438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2" y="783208"/>
            <a:ext cx="6172200" cy="39328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КОНЦЕПЦИЯ РАЗВИТИЯ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dirty="0" smtClean="0"/>
              <a:t>Государственного бюджетного общеобразовательного учреждения школы-интерната </a:t>
            </a:r>
            <a:r>
              <a:rPr lang="ru-RU" sz="1800" dirty="0"/>
              <a:t>№ 576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среднего </a:t>
            </a:r>
            <a:r>
              <a:rPr lang="ru-RU" sz="1800" dirty="0"/>
              <a:t>общего образования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/>
              <a:t>углубленным изучением предмета физическая культура Василеостровского района </a:t>
            </a:r>
            <a:r>
              <a:rPr lang="ru-RU" sz="1800" dirty="0" smtClean="0"/>
              <a:t>Санкт-Петербурга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b="1" dirty="0" smtClean="0"/>
              <a:t>АКАДЕМИЯ ЛЕДОВЫХ ВИДОВ СПОРТА</a:t>
            </a:r>
            <a:br>
              <a:rPr lang="ru-RU" sz="2000" b="1" dirty="0" smtClean="0"/>
            </a:br>
            <a:r>
              <a:rPr lang="ru-RU" sz="2000" b="1" dirty="0" smtClean="0"/>
              <a:t>«ДИНАМО САНКТ-ПЕТЕРБУРГ»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4716016"/>
            <a:ext cx="5688632" cy="37924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870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611560"/>
            <a:ext cx="6172200" cy="8208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400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535350"/>
              </p:ext>
            </p:extLst>
          </p:nvPr>
        </p:nvGraphicFramePr>
        <p:xfrm>
          <a:off x="332656" y="854870"/>
          <a:ext cx="6192688" cy="667628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37334"/>
                <a:gridCol w="4655354"/>
              </a:tblGrid>
              <a:tr h="263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2020-2021 </a:t>
                      </a:r>
                      <a:r>
                        <a:rPr lang="ru-RU" sz="1200" dirty="0">
                          <a:effectLst/>
                        </a:rPr>
                        <a:t>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I этап «стартовый» </a:t>
                      </a:r>
                      <a:r>
                        <a:rPr lang="ru-RU" sz="1200" b="1" dirty="0" smtClean="0">
                          <a:effectLst/>
                        </a:rPr>
                        <a:t>- </a:t>
                      </a:r>
                      <a:endParaRPr lang="ru-RU" sz="1200" b="1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Объединение </a:t>
                      </a:r>
                      <a:r>
                        <a:rPr lang="ru-RU" sz="1200" b="0" dirty="0">
                          <a:effectLst/>
                        </a:rPr>
                        <a:t>ресурсов ГБОУ школы-интерната  № 576 с углублённым изучением предмета физическая культура </a:t>
                      </a:r>
                      <a:r>
                        <a:rPr lang="ru-RU" sz="1200" b="0" dirty="0" smtClean="0">
                          <a:effectLst/>
                        </a:rPr>
                        <a:t>и</a:t>
                      </a:r>
                      <a:r>
                        <a:rPr lang="ru-RU" sz="1200" b="0" baseline="0" dirty="0" smtClean="0">
                          <a:effectLst/>
                        </a:rPr>
                        <a:t> отчуждаемых объектов</a:t>
                      </a:r>
                      <a:r>
                        <a:rPr lang="ru-RU" sz="1200" b="0" dirty="0" smtClean="0">
                          <a:effectLst/>
                        </a:rPr>
                        <a:t>;</a:t>
                      </a:r>
                      <a:endParaRPr lang="ru-RU" sz="12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effectLst/>
                        </a:rPr>
                        <a:t>Обновление </a:t>
                      </a:r>
                      <a:r>
                        <a:rPr lang="ru-RU" sz="1200" b="0" dirty="0">
                          <a:effectLst/>
                        </a:rPr>
                        <a:t>Устава школы-интерната с добавлением названия </a:t>
                      </a:r>
                      <a:r>
                        <a:rPr lang="ru-RU" sz="1200" b="0" dirty="0" smtClean="0">
                          <a:effectLst/>
                        </a:rPr>
                        <a:t>ГБПОУ</a:t>
                      </a:r>
                      <a:r>
                        <a:rPr lang="ru-RU" sz="1200" b="0" baseline="0" dirty="0" smtClean="0">
                          <a:effectLst/>
                        </a:rPr>
                        <a:t> «Академия ледовых видов спорта «Динамо Санкт-Петербург</a:t>
                      </a:r>
                      <a:r>
                        <a:rPr lang="ru-RU" sz="1200" b="0" dirty="0" smtClean="0">
                          <a:effectLst/>
                        </a:rPr>
                        <a:t>»;</a:t>
                      </a:r>
                      <a:endParaRPr lang="ru-RU" sz="1200" b="0" dirty="0">
                        <a:effectLst/>
                      </a:endParaRPr>
                    </a:p>
                  </a:txBody>
                  <a:tcPr marL="55074" marR="55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6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2021-2022 </a:t>
                      </a:r>
                      <a:r>
                        <a:rPr lang="ru-RU" sz="1200" dirty="0">
                          <a:effectLst/>
                        </a:rPr>
                        <a:t>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II этап «переходный» </a:t>
                      </a:r>
                      <a:r>
                        <a:rPr lang="ru-RU" sz="1200" dirty="0">
                          <a:effectLst/>
                        </a:rPr>
                        <a:t>- 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</a:rPr>
                        <a:t>Обновление учебно-методической и нормативной базы ГБПОУ «Академия</a:t>
                      </a:r>
                      <a:r>
                        <a:rPr lang="ru-RU" sz="1200" baseline="0" dirty="0" smtClean="0">
                          <a:effectLst/>
                        </a:rPr>
                        <a:t> ледовых видов спорта</a:t>
                      </a:r>
                      <a:r>
                        <a:rPr lang="ru-RU" sz="1200" dirty="0" smtClean="0">
                          <a:effectLst/>
                        </a:rPr>
                        <a:t/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«Динамо Санкт-Петербург»;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</a:rPr>
                        <a:t>Обновление</a:t>
                      </a:r>
                      <a:r>
                        <a:rPr lang="ru-RU" sz="1200" baseline="0" dirty="0" smtClean="0">
                          <a:effectLst/>
                        </a:rPr>
                        <a:t> кадрового состава коллектива через привлечение новых специалистов, педагогов и тренеров;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>
                          <a:effectLst/>
                        </a:rPr>
                        <a:t>создание </a:t>
                      </a:r>
                      <a:r>
                        <a:rPr lang="ru-RU" sz="1200" dirty="0">
                          <a:effectLst/>
                        </a:rPr>
                        <a:t>нормативной базы для открытия Колледжа.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2022-2023 </a:t>
                      </a:r>
                      <a:r>
                        <a:rPr lang="ru-RU" sz="1200" dirty="0">
                          <a:effectLst/>
                        </a:rPr>
                        <a:t>гг.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этап «перспективный»</a:t>
                      </a:r>
                      <a:endParaRPr lang="en-US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переход учреждения в статус нетипового ГБПОУ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Академия ледовых видов спорта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«Динамо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Санкт-Петербург», открытие Колледжа.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74" marR="55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39664" y="26785"/>
            <a:ext cx="15581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создания: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9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648" y="827584"/>
            <a:ext cx="6336704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ДОСТОИНСТВА ИДЕИ СОЗДАНИЯ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ГБПОУ «АКАДЕМИЯ ЛЕДОВЫХ ВИДОВ </a:t>
            </a:r>
            <a:r>
              <a:rPr lang="ru-RU" b="1" dirty="0">
                <a:solidFill>
                  <a:srgbClr val="0070C0"/>
                </a:solidFill>
              </a:rPr>
              <a:t>СПОРТА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«ДИНАМО САНКТ-ПЕТЕРБУРГ»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 smtClean="0">
              <a:solidFill>
                <a:srgbClr val="0070C0"/>
              </a:solidFill>
            </a:endParaRPr>
          </a:p>
          <a:p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Уникальное </a:t>
            </a:r>
            <a:r>
              <a:rPr lang="ru-RU" dirty="0"/>
              <a:t>образовательное учреждение с мощной материально-технической базой, отвечающее современным требованиям подготовки </a:t>
            </a:r>
            <a:r>
              <a:rPr lang="ru-RU" dirty="0" smtClean="0"/>
              <a:t>спортсменов</a:t>
            </a:r>
            <a:r>
              <a:rPr lang="ru-RU" dirty="0"/>
              <a:t>,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/>
              <a:t>обеспечивающее </a:t>
            </a:r>
            <a:r>
              <a:rPr lang="ru-RU" dirty="0"/>
              <a:t>социальную защиту обучающихся через качественное образование и получение профессии в Колледже при «</a:t>
            </a:r>
            <a:r>
              <a:rPr lang="ru-RU" dirty="0" smtClean="0"/>
              <a:t>Академии ледовых видов спорта «Динамо Санкт-Петербург»;</a:t>
            </a:r>
            <a:endParaRPr lang="ru-RU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/>
              <a:t>предоставляющее </a:t>
            </a:r>
            <a:r>
              <a:rPr lang="ru-RU" dirty="0"/>
              <a:t>возможность занятия профессиональным  спортом талантливым детям из </a:t>
            </a:r>
            <a:r>
              <a:rPr lang="ru-RU" dirty="0" smtClean="0"/>
              <a:t>Санкт-Петербурга, Ленинградской области и других регионов.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редоставляющее возможность </a:t>
            </a:r>
            <a:r>
              <a:rPr lang="ru-RU" dirty="0" smtClean="0"/>
              <a:t>детям всего города и населению использовать </a:t>
            </a:r>
            <a:r>
              <a:rPr lang="ru-RU" dirty="0" smtClean="0"/>
              <a:t>ресурсы Учреждения для занятий физкультурой и спортом.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19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683568"/>
            <a:ext cx="6172200" cy="7952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/>
              <a:t> 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Актуальные </a:t>
            </a:r>
            <a:r>
              <a:rPr lang="ru-RU" sz="1400" dirty="0"/>
              <a:t>вызовы времени требуют принципиально новых подходов к модели выращивания спортивных талантов. </a:t>
            </a:r>
            <a:r>
              <a:rPr lang="ru-RU" sz="1400" dirty="0" err="1"/>
              <a:t>В.В.Путин</a:t>
            </a:r>
            <a:r>
              <a:rPr lang="ru-RU" sz="1400" dirty="0"/>
              <a:t> на заседании Совета по развитию физической культуры и спорта </a:t>
            </a:r>
            <a:r>
              <a:rPr lang="ru-RU" sz="1400" dirty="0" smtClean="0"/>
              <a:t>сказал: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400" dirty="0" smtClean="0"/>
              <a:t>Наша </a:t>
            </a:r>
            <a:r>
              <a:rPr lang="ru-RU" sz="1400" dirty="0"/>
              <a:t>цель – обеспечить конкурентоспособность юных атлетов, всего российского спорта, сохранить позиции лидеров по очень многим направлениям. Прежде всего необходимо обеспечить непрерывность подготовки спортивного резерва: от секций в школах до спортивных вузов, от дворовых команд до сборных страны</a:t>
            </a:r>
            <a:r>
              <a:rPr lang="ru-RU" sz="1400" dirty="0" smtClean="0"/>
              <a:t>».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Инновационные учреждения по поддержке одарённых в спорте детей уже открыты в Ярославле (Федеральное училище олимпийского резерва), в Казани открыто подразделение СПО при Государственном Казанском университете, начала работу детская хоккейная школа СКА на базе Ледового дворца в Кондопоге (Карелия). </a:t>
            </a: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2"/>
                </a:solidFill>
              </a:rPr>
              <a:t>Подобных </a:t>
            </a:r>
            <a:r>
              <a:rPr lang="ru-RU" sz="1400" b="1" dirty="0">
                <a:solidFill>
                  <a:schemeClr val="tx2"/>
                </a:solidFill>
              </a:rPr>
              <a:t>учреждений в Санкт-Петербурге нет.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Однако </a:t>
            </a:r>
            <a:r>
              <a:rPr lang="ru-RU" sz="1400" dirty="0"/>
              <a:t>школа-интернат № 576 </a:t>
            </a:r>
            <a:r>
              <a:rPr lang="ru-RU" sz="1400" dirty="0" smtClean="0"/>
              <a:t>с углублённым изучением предмета физическая культура Василеостровского </a:t>
            </a:r>
            <a:r>
              <a:rPr lang="ru-RU" sz="1400" dirty="0"/>
              <a:t>района имеет потенциал для создания на своей базе уникального инновационного комплекса по воспитанию юных хоккеистов и </a:t>
            </a:r>
            <a:r>
              <a:rPr lang="ru-RU" sz="1400" dirty="0" smtClean="0"/>
              <a:t>фигуристов.  Школа-интернат осуществляет профессионально качественную подготовку детей по хоккею и фигурному катанию. Однако инфраструктура </a:t>
            </a:r>
            <a:r>
              <a:rPr lang="ru-RU" sz="1400" dirty="0"/>
              <a:t>школы-интерната </a:t>
            </a:r>
            <a:r>
              <a:rPr lang="ru-RU" sz="1400" dirty="0" smtClean="0"/>
              <a:t>не соответствует потенциалу учреждения. Рамки </a:t>
            </a:r>
            <a:r>
              <a:rPr lang="ru-RU" sz="1400" dirty="0"/>
              <a:t>общеобразовательной школы со структурным подразделением СДЮШОР не </a:t>
            </a:r>
            <a:r>
              <a:rPr lang="ru-RU" sz="1400" dirty="0" smtClean="0"/>
              <a:t>позволяют работать эффективнее.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2656" y="1835696"/>
            <a:ext cx="619268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76782" y="107504"/>
            <a:ext cx="2357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20000"/>
              </a:spcBef>
              <a:buClr>
                <a:srgbClr val="4F81BD"/>
              </a:buClr>
              <a:buSzPct val="85000"/>
            </a:pPr>
            <a:r>
              <a:rPr lang="ru-RU" sz="1400" b="1" dirty="0">
                <a:solidFill>
                  <a:schemeClr val="bg1"/>
                </a:solidFill>
              </a:rPr>
              <a:t>ДЛЯ ЧЕГО ЭТО НУЖНО?</a:t>
            </a:r>
          </a:p>
        </p:txBody>
      </p:sp>
    </p:spTree>
    <p:extLst>
      <p:ext uri="{BB962C8B-B14F-4D97-AF65-F5344CB8AC3E}">
        <p14:creationId xmlns:p14="http://schemas.microsoft.com/office/powerpoint/2010/main" val="28887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Факторы, сдерживающие развитие Учреждения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Недостаточность финансирования </a:t>
            </a:r>
            <a:r>
              <a:rPr lang="ru-RU" sz="2000" dirty="0" smtClean="0"/>
              <a:t>Многоканальное финансирование (субсидия  в размере 264496,9 </a:t>
            </a:r>
            <a:r>
              <a:rPr lang="ru-RU" sz="2000" dirty="0" err="1" smtClean="0"/>
              <a:t>т.р</a:t>
            </a:r>
            <a:r>
              <a:rPr lang="ru-RU" sz="2000" smtClean="0"/>
              <a:t> (за 2020г) </a:t>
            </a:r>
            <a:r>
              <a:rPr lang="ru-RU" sz="2000" dirty="0" smtClean="0"/>
              <a:t>и Фонд поддержки культуры, образования и спорта «Новое поколение» ежегодно 60-70 млн на экипировку, спонсирование соревнований, ремонтные работы, содержание катка), направленное на бесплатное сопровождение юных спортсменов, не справляется в обеспечении социального запроса Учреждением.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Острая нехватка льда для тренировок команд</a:t>
            </a:r>
          </a:p>
          <a:p>
            <a:pPr marL="0" indent="0">
              <a:buNone/>
            </a:pPr>
            <a:r>
              <a:rPr lang="ru-RU" sz="2000" dirty="0" smtClean="0"/>
              <a:t>В соответствии с нормами тренировочного времени хоккейные команд и группы по фигурному катанию обеспечены льдом на 60%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Острая нехватка учебных помещений школы и помещений общежития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Нет </a:t>
            </a:r>
            <a:r>
              <a:rPr lang="ru-RU" sz="2000" dirty="0">
                <a:solidFill>
                  <a:schemeClr val="tx2"/>
                </a:solidFill>
              </a:rPr>
              <a:t>возможности дальнейшего сопровождения успешных спортсменов-выпускников их тренерами</a:t>
            </a:r>
          </a:p>
          <a:p>
            <a:pPr marL="0" indent="0">
              <a:buNone/>
            </a:pPr>
            <a:r>
              <a:rPr lang="ru-RU" sz="2000" dirty="0" smtClean="0"/>
              <a:t>Выпускники </a:t>
            </a:r>
            <a:r>
              <a:rPr lang="ru-RU" sz="2000" dirty="0"/>
              <a:t>школы после окончания 11 класса не имеют возможности продолжать занятия в рамках данного образовательного учреждения. «Сыгранные» на протяжении всего периода обучения команды распадаются. Выпускники после окончания школы расходятся кто куда. У школы-интерната нет законных оснований официально сопровождать детей после выпуска</a:t>
            </a:r>
            <a:r>
              <a:rPr lang="ru-RU" sz="2000" dirty="0" smtClean="0"/>
              <a:t>.</a:t>
            </a:r>
            <a:r>
              <a:rPr lang="ru-RU" sz="2000" dirty="0"/>
              <a:t>	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344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611560"/>
            <a:ext cx="6172200" cy="79208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112271"/>
              </p:ext>
            </p:extLst>
          </p:nvPr>
        </p:nvGraphicFramePr>
        <p:xfrm>
          <a:off x="332656" y="506529"/>
          <a:ext cx="6172200" cy="86776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86100"/>
                <a:gridCol w="3086100"/>
              </a:tblGrid>
              <a:tr h="6192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Существующая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ситуация, сдерживающая развитие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Потребность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 учётом запросов населения и задач, поставленных президентом РФ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ХОККЕЙ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команд (1 команда на каждый возраст)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команд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команд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команды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каждый возраст)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тренировок в неделю при максимальной загрузке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Обеспеченность льдом на 60% в соответствии с нормативом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+95 тренировок в неделю (увеличение количества тренировок на льду в 3 раза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соответствии с нормативом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37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ФИГУРНОЕ КАТАНИЕ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4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группа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тренировок в неделю (по 3 тренировки на 1 группу) на катке по договору безвозмездной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Малый 66 Центра физической культуры, спорта и здоровья Василеостровского района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направления «Фигурное катание» необходим дополнительный каток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11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611560"/>
            <a:ext cx="6172200" cy="280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42557"/>
              </p:ext>
            </p:extLst>
          </p:nvPr>
        </p:nvGraphicFramePr>
        <p:xfrm>
          <a:off x="13074" y="539552"/>
          <a:ext cx="6844926" cy="835292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415926"/>
                <a:gridCol w="3429000"/>
              </a:tblGrid>
              <a:tr h="6995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</a:t>
                      </a:r>
                      <a:r>
                        <a:rPr lang="ru-RU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И СОПРОВОЖДЕНИЕ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09" marR="48109" marT="0" marB="0"/>
                </a:tc>
              </a:tr>
              <a:tr h="922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Существующая ситуация, сдерживающая развитие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Потребность с учётом запросов населения и задач, поставленных президентом РФ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83" marR="457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количество классов – 25 классов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(каждый класс – команда)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20 человек (500 человек)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класс на каждой параллели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+220 человек.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Актовый зал – 2 объединенных учебных кабинета на100 человек со сценой 3х6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позволяет использовать учебные кабинеты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по назначению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Многофункциональный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зал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сценой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проведения общешкольных праздников, родительских собраний,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т.п.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–спортивный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 на 25 классов.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урока в неделю по физической культуре – 25*3=75 учебных часов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нагрузка 9 уроков в день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неделя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–6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дней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6*9=54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хватает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в неделю)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спортивный зал для проведения полноценных уроков физкультуры и тренировочных занятий по ОФП вне льда.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 профессионального образования – спортивный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(в соответствии с проектом постановления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правительства Санкт-Петербурга)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кабинеты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Административных кабинетов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шт.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+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учебных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кабинетов для школы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кабинеты для спортивного колледжа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 для администрации и педагогических работников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Обеденный зал на 120 посадочных мест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5ти разовое спортивное питание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 и обеды проходят в 3 смены.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+Обеденный зал на 250 посадочных мест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Завтраки и обеды в 2 смены.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09" marR="481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46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Возможные решения по развитию инфраструктуры: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Каток на </a:t>
            </a:r>
            <a:r>
              <a:rPr lang="ru-RU" dirty="0" err="1" smtClean="0"/>
              <a:t>Ириновском</a:t>
            </a:r>
            <a:r>
              <a:rPr lang="ru-RU" dirty="0" smtClean="0"/>
              <a:t> проспекте обеспечит льдом  39 хоккейные команды </a:t>
            </a:r>
          </a:p>
          <a:p>
            <a:r>
              <a:rPr lang="ru-RU" dirty="0"/>
              <a:t>Каток </a:t>
            </a:r>
            <a:r>
              <a:rPr lang="ru-RU" dirty="0" smtClean="0"/>
              <a:t>на Улице </a:t>
            </a:r>
            <a:r>
              <a:rPr lang="ru-RU" dirty="0"/>
              <a:t>Маршала Новикова 12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Обеспечит льдом 2 группы фигурного катания и предоставит возможность детям всего города заниматься спортом.</a:t>
            </a:r>
          </a:p>
          <a:p>
            <a:pPr algn="just"/>
            <a:r>
              <a:rPr lang="ru-RU" dirty="0" smtClean="0"/>
              <a:t>Корпус переулок </a:t>
            </a:r>
            <a:r>
              <a:rPr lang="ru-RU" dirty="0"/>
              <a:t>Каховского дом2 </a:t>
            </a:r>
            <a:r>
              <a:rPr lang="ru-RU" dirty="0" err="1" smtClean="0"/>
              <a:t>лит.А</a:t>
            </a:r>
            <a:r>
              <a:rPr lang="ru-RU" dirty="0" smtClean="0"/>
              <a:t>, где сегодня занимаются студенты РГПУ </a:t>
            </a:r>
            <a:r>
              <a:rPr lang="ru-RU" dirty="0" err="1" smtClean="0"/>
              <a:t>им.А.И.Герцена</a:t>
            </a:r>
            <a:r>
              <a:rPr lang="ru-RU" dirty="0" smtClean="0"/>
              <a:t> из Китая, сможет решить вопросы спортивной гостиницы, учебных аудиторий школы, подразделения СПО и многофункционального зала.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38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656" y="611560"/>
            <a:ext cx="6172200" cy="41044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1400" b="1" dirty="0" smtClean="0"/>
              <a:t>Видение </a:t>
            </a:r>
            <a:r>
              <a:rPr lang="ru-RU" sz="1400" b="1" dirty="0"/>
              <a:t>нового формата ГБОУ школы-интерната № 576 </a:t>
            </a:r>
            <a:r>
              <a:rPr lang="ru-RU" sz="1400" b="1" dirty="0" smtClean="0"/>
              <a:t>с углублённым </a:t>
            </a:r>
            <a:r>
              <a:rPr lang="ru-RU" sz="1400" b="1" dirty="0"/>
              <a:t>изучением предмета физическая культура</a:t>
            </a:r>
            <a:endParaRPr lang="ru-RU" sz="1400" dirty="0"/>
          </a:p>
          <a:p>
            <a:pPr marL="0" indent="0" algn="just">
              <a:buNone/>
            </a:pPr>
            <a:endParaRPr lang="ru-RU" sz="1400" b="1" dirty="0" smtClean="0"/>
          </a:p>
          <a:p>
            <a:pPr marL="0" indent="0" algn="just">
              <a:buNone/>
            </a:pPr>
            <a:r>
              <a:rPr lang="ru-RU" sz="1400" b="1" dirty="0" smtClean="0"/>
              <a:t>Ключевая </a:t>
            </a:r>
            <a:r>
              <a:rPr lang="ru-RU" sz="1400" b="1" dirty="0"/>
              <a:t>идея: </a:t>
            </a:r>
            <a:r>
              <a:rPr lang="ru-RU" sz="1400" dirty="0"/>
              <a:t>создание в </a:t>
            </a:r>
            <a:r>
              <a:rPr lang="ru-RU" sz="1400" dirty="0" smtClean="0"/>
              <a:t>Санкт-Петербурге </a:t>
            </a:r>
            <a:r>
              <a:rPr lang="ru-RU" sz="1400" dirty="0"/>
              <a:t>оригинального </a:t>
            </a:r>
            <a:r>
              <a:rPr lang="ru-RU" sz="1400" dirty="0" smtClean="0"/>
              <a:t>образовательного </a:t>
            </a:r>
            <a:r>
              <a:rPr lang="ru-RU" sz="1400" dirty="0"/>
              <a:t>учреждения (образовательного комплекса) </a:t>
            </a:r>
            <a:r>
              <a:rPr lang="ru-RU" sz="1400" dirty="0" smtClean="0"/>
              <a:t>«Академия ледовых видов спорта «Динамо Санкт-Петербург»,  ресурсы </a:t>
            </a:r>
            <a:r>
              <a:rPr lang="ru-RU" sz="1400" dirty="0"/>
              <a:t>которого позволят обеспечить:</a:t>
            </a:r>
          </a:p>
          <a:p>
            <a:pPr lvl="0" algn="just"/>
            <a:r>
              <a:rPr lang="ru-RU" sz="1400" dirty="0"/>
              <a:t>высокоуровневые достижения обучающихся и воспитанников в образовании и спорте;</a:t>
            </a:r>
          </a:p>
          <a:p>
            <a:pPr lvl="0" algn="just"/>
            <a:r>
              <a:rPr lang="ru-RU" sz="1400" dirty="0"/>
              <a:t>включение новых методов и технологий в подготовку спортсменов олимпийского уровня через систематическое наращивание компетенций педагогов  и тренеров;</a:t>
            </a:r>
          </a:p>
          <a:p>
            <a:pPr lvl="0" algn="just"/>
            <a:r>
              <a:rPr lang="ru-RU" sz="1400" dirty="0"/>
              <a:t>социальную защищенность спортсменов через их дополнительную профессиональную подготовку по специальностям, сопровождающим спортивную инфраструктуру. </a:t>
            </a:r>
          </a:p>
          <a:p>
            <a:pPr marL="0" indent="0" algn="just">
              <a:buNone/>
            </a:pPr>
            <a:endParaRPr lang="ru-RU" sz="1400" dirty="0"/>
          </a:p>
          <a:p>
            <a:pPr marL="0" indent="0" algn="just">
              <a:buNone/>
            </a:pP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44356"/>
              </p:ext>
            </p:extLst>
          </p:nvPr>
        </p:nvGraphicFramePr>
        <p:xfrm>
          <a:off x="476672" y="5004048"/>
          <a:ext cx="6077585" cy="350965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25650"/>
                <a:gridCol w="2025650"/>
                <a:gridCol w="2026285"/>
              </a:tblGrid>
              <a:tr h="4749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Возрастная категория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Спортивная деятельность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Ступени образования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2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3 до 6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Постановка на лёд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Детский сад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876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</a:t>
                      </a:r>
                      <a:r>
                        <a:rPr lang="ru-RU" sz="1100" dirty="0" smtClean="0">
                          <a:effectLst/>
                        </a:rPr>
                        <a:t>6 </a:t>
                      </a:r>
                      <a:r>
                        <a:rPr lang="ru-RU" sz="1100" dirty="0">
                          <a:effectLst/>
                        </a:rPr>
                        <a:t>до 10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Формирование детских хоккейных групп начальной подготовки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Начальная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876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</a:t>
                      </a:r>
                      <a:r>
                        <a:rPr lang="ru-RU" sz="1100" dirty="0" smtClean="0">
                          <a:effectLst/>
                        </a:rPr>
                        <a:t>10 </a:t>
                      </a:r>
                      <a:r>
                        <a:rPr lang="ru-RU" sz="1100" dirty="0">
                          <a:effectLst/>
                        </a:rPr>
                        <a:t>до </a:t>
                      </a:r>
                      <a:r>
                        <a:rPr lang="ru-RU" sz="1100" dirty="0" smtClean="0">
                          <a:effectLst/>
                        </a:rPr>
                        <a:t>16 </a:t>
                      </a:r>
                      <a:r>
                        <a:rPr lang="ru-RU" sz="1100" dirty="0">
                          <a:effectLst/>
                        </a:rPr>
                        <a:t>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Формирование учебно-тренировочных команд сверстников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Основная школа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(Возможность проживания в интернате)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43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</a:t>
                      </a:r>
                      <a:r>
                        <a:rPr lang="ru-RU" sz="1100" dirty="0" smtClean="0">
                          <a:effectLst/>
                        </a:rPr>
                        <a:t>16</a:t>
                      </a:r>
                      <a:r>
                        <a:rPr lang="ru-RU" sz="1100" baseline="0" dirty="0" smtClean="0">
                          <a:effectLst/>
                        </a:rPr>
                        <a:t> до </a:t>
                      </a:r>
                      <a:r>
                        <a:rPr lang="ru-RU" sz="1100" dirty="0" smtClean="0">
                          <a:effectLst/>
                        </a:rPr>
                        <a:t>22 </a:t>
                      </a:r>
                      <a:r>
                        <a:rPr lang="ru-RU" sz="1100" dirty="0">
                          <a:effectLst/>
                        </a:rPr>
                        <a:t>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Профессиональные команды (</a:t>
                      </a:r>
                      <a:r>
                        <a:rPr lang="ru-RU" sz="1100" dirty="0" err="1">
                          <a:effectLst/>
                        </a:rPr>
                        <a:t>мхл,вхл,кхл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Старшая школа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Колледж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(Возможность проживания в интернате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423977" y="107504"/>
            <a:ext cx="1086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20000"/>
              </a:spcBef>
              <a:buClr>
                <a:srgbClr val="4F81BD"/>
              </a:buClr>
              <a:buSzPct val="85000"/>
            </a:pPr>
            <a:r>
              <a:rPr lang="ru-RU" sz="1400" b="1" dirty="0">
                <a:solidFill>
                  <a:schemeClr val="bg1"/>
                </a:solidFill>
              </a:rPr>
              <a:t>ЧТО ЭТО?</a:t>
            </a:r>
          </a:p>
        </p:txBody>
      </p:sp>
    </p:spTree>
    <p:extLst>
      <p:ext uri="{BB962C8B-B14F-4D97-AF65-F5344CB8AC3E}">
        <p14:creationId xmlns:p14="http://schemas.microsoft.com/office/powerpoint/2010/main" val="407741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" y="662896"/>
            <a:ext cx="6172200" cy="259228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400" b="1" dirty="0"/>
              <a:t>Сферы активностей «Академии хоккея и фигурного катания»</a:t>
            </a:r>
            <a:endParaRPr lang="ru-RU" sz="1400" dirty="0"/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1</a:t>
            </a:r>
            <a:r>
              <a:rPr lang="ru-RU" sz="1400" dirty="0"/>
              <a:t>. Образование (от дошкольного до 11 класса)</a:t>
            </a:r>
          </a:p>
          <a:p>
            <a:pPr marL="0" indent="0" algn="just">
              <a:buNone/>
            </a:pPr>
            <a:r>
              <a:rPr lang="ru-RU" sz="1400" dirty="0"/>
              <a:t>2. Отдых и оздоровление (проживание, обеспечение досуга, восстановление здоровья)</a:t>
            </a:r>
          </a:p>
          <a:p>
            <a:pPr marL="0" indent="0" algn="just">
              <a:buNone/>
            </a:pPr>
            <a:r>
              <a:rPr lang="ru-RU" sz="1400" dirty="0"/>
              <a:t>3. Спортивная подготовка по хоккею и фигурному катанию (с начальной подготовки до мастера)</a:t>
            </a:r>
          </a:p>
          <a:p>
            <a:pPr marL="0" indent="0" algn="just">
              <a:buNone/>
            </a:pPr>
            <a:r>
              <a:rPr lang="ru-RU" sz="1400" dirty="0"/>
              <a:t>4. Профессиональное образование (создание спортивного колледжа при «</a:t>
            </a:r>
            <a:r>
              <a:rPr lang="ru-RU" sz="1400" dirty="0" smtClean="0"/>
              <a:t>Академии ледовых видов спорта «Динамо  Санкт-Петербург»)</a:t>
            </a:r>
            <a:endParaRPr lang="ru-RU" sz="1400" dirty="0"/>
          </a:p>
          <a:p>
            <a:pPr marL="0" indent="0" algn="just">
              <a:buNone/>
            </a:pPr>
            <a:r>
              <a:rPr lang="ru-RU" sz="1400" dirty="0"/>
              <a:t> </a:t>
            </a:r>
          </a:p>
          <a:p>
            <a:pPr marL="0" indent="0" algn="r">
              <a:buNone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ИНФРАСТРУКТУРА АКАДЕМИИ </a:t>
            </a:r>
            <a:r>
              <a:rPr lang="ru-RU" sz="1600" b="1" dirty="0">
                <a:solidFill>
                  <a:srgbClr val="0070C0"/>
                </a:solidFill>
              </a:rPr>
              <a:t>ЛЕДОВЫХ ВИДОВ СПОРТА</a:t>
            </a:r>
            <a:br>
              <a:rPr lang="ru-RU" sz="1600" b="1" dirty="0">
                <a:solidFill>
                  <a:srgbClr val="0070C0"/>
                </a:solidFill>
              </a:rPr>
            </a:br>
            <a:endParaRPr lang="ru-RU" sz="1600" b="1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«</a:t>
            </a:r>
            <a:r>
              <a:rPr lang="ru-RU" sz="1600" b="1" dirty="0">
                <a:solidFill>
                  <a:srgbClr val="0070C0"/>
                </a:solidFill>
              </a:rPr>
              <a:t>ДИНАМО САНКТ-ПЕТЕРБУРГ»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400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0166" y="10750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20000"/>
              </a:spcBef>
              <a:buClr>
                <a:srgbClr val="4F81BD"/>
              </a:buClr>
              <a:buSzPct val="85000"/>
            </a:pPr>
            <a:r>
              <a:rPr lang="ru-RU" b="1" dirty="0">
                <a:solidFill>
                  <a:schemeClr val="bg1"/>
                </a:solidFill>
              </a:rPr>
              <a:t>КАК?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58" y="3347864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41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07504" y="107505"/>
            <a:ext cx="29798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Инфраструктура Академии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913818"/>
              </p:ext>
            </p:extLst>
          </p:nvPr>
        </p:nvGraphicFramePr>
        <p:xfrm>
          <a:off x="121067" y="539552"/>
          <a:ext cx="6552727" cy="74592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8032"/>
                <a:gridCol w="3024336"/>
                <a:gridCol w="1512168"/>
                <a:gridCol w="1728191"/>
              </a:tblGrid>
              <a:tr h="582494">
                <a:tc rowSpan="6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50" marR="42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настоящее время в оперативном управлении школы-интерната № 576 с углубленным изучением предмета «Физическая культура»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набережная реки </a:t>
                      </a:r>
                      <a:r>
                        <a:rPr lang="ru-RU" sz="1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Смоленки</a:t>
                      </a: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35 </a:t>
                      </a:r>
                      <a:r>
                        <a:rPr lang="ru-RU" sz="1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кор</a:t>
                      </a: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лит. А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Детский сад «Льдинка» </a:t>
                      </a:r>
                    </a:p>
                    <a:p>
                      <a:pPr algn="ctr"/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747 </a:t>
                      </a:r>
                      <a:r>
                        <a:rPr lang="ru-RU" sz="1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</a:t>
                      </a: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переулок Каховского дом 2, </a:t>
                      </a:r>
                      <a:r>
                        <a:rPr lang="ru-RU" sz="1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лит.Б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Школа</a:t>
                      </a:r>
                    </a:p>
                    <a:p>
                      <a:pPr algn="ctr"/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3737 </a:t>
                      </a:r>
                      <a:r>
                        <a:rPr lang="ru-RU" sz="1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</a:p>
                    <a:p>
                      <a:pPr algn="ctr"/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Проектная мощность 525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переулок Каховского дом 2, </a:t>
                      </a:r>
                      <a:r>
                        <a:rPr lang="ru-RU" sz="1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лит.В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Спальный корпус на 100 мест</a:t>
                      </a:r>
                    </a:p>
                    <a:p>
                      <a:pPr algn="ctr"/>
                      <a:r>
                        <a:rPr lang="ru-RU" sz="1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3728 кв м</a:t>
                      </a: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переулок Каховского дом 2, </a:t>
                      </a:r>
                      <a:r>
                        <a:rPr lang="ru-RU" sz="1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лит.К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Крытый каток с искусственным льдом 2295 кв м</a:t>
                      </a: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переулок Каховского дом 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Некапитальные строения (раздевалки, тренерские)</a:t>
                      </a: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проспект </a:t>
                      </a:r>
                      <a:r>
                        <a:rPr lang="ru-RU" sz="1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КИМа</a:t>
                      </a: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дом 24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Учебно-методический центр и спальный корпус на 73 места</a:t>
                      </a:r>
                    </a:p>
                    <a:p>
                      <a:pPr algn="ctr"/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3736 </a:t>
                      </a:r>
                      <a:r>
                        <a:rPr lang="ru-RU" sz="12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</a:t>
                      </a: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</a:t>
                      </a: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76">
                <a:tc rowSpan="3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b="0" dirty="0" smtClean="0">
                          <a:effectLst/>
                        </a:rPr>
                        <a:t>2.</a:t>
                      </a:r>
                      <a:r>
                        <a:rPr lang="ru-RU" sz="1200" b="0" dirty="0">
                          <a:effectLst/>
                        </a:rPr>
                        <a:t> 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50" marR="427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Передача школе-интернату в оперативное управление здания, принадлежащего РГПУ имени </a:t>
                      </a:r>
                      <a:r>
                        <a:rPr lang="ru-RU" sz="1200" b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А.И.Герцена</a:t>
                      </a:r>
                      <a:endParaRPr lang="ru-RU" sz="1200" b="0" dirty="0" smtClean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 smtClean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переулок Каховского дом2 </a:t>
                      </a:r>
                      <a:r>
                        <a:rPr lang="ru-RU" sz="1200" b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лит.А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Для</a:t>
                      </a:r>
                      <a:r>
                        <a:rPr lang="ru-RU" sz="12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учебных кабинетов, актового зала и СПО 1787 </a:t>
                      </a:r>
                      <a:r>
                        <a:rPr lang="ru-RU" sz="1200" b="0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кв.м</a:t>
                      </a:r>
                      <a:endParaRPr lang="ru-RU" sz="1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Передача школе-интернату в оперативное управление Крытый каток с искусственным льдом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Ириновский проспект д.40 (каток)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площадь 13</a:t>
                      </a:r>
                      <a:r>
                        <a:rPr lang="ru-RU" sz="1200" b="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115</a:t>
                      </a: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b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кв.м</a:t>
                      </a:r>
                      <a:endParaRPr lang="ru-RU" sz="1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Обеспечивает 220 человек</a:t>
                      </a:r>
                      <a:endParaRPr lang="ru-RU" sz="12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ru-RU" sz="12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Передача школе-интернату в оперативное управление Крытый каток с искусственным льдом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Улица Маршала Новикова 12 (каток)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Площадь 15 439 </a:t>
                      </a:r>
                      <a:r>
                        <a:rPr lang="ru-RU" sz="1200" b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кв.м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2750" marR="427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604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454</TotalTime>
  <Words>1028</Words>
  <Application>Microsoft Office PowerPoint</Application>
  <PresentationFormat>Экран (4:3)</PresentationFormat>
  <Paragraphs>181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Ясность</vt:lpstr>
      <vt:lpstr>КОНЦЕПЦИЯ РАЗВИТИЯ   Государственного бюджетного общеобразовательного учреждения школы-интерната № 576  среднего общего образования  с углубленным изучением предмета физическая культура Василеостровского района Санкт-Петербурга   АКАДЕМИЯ ЛЕДОВЫХ ВИДОВ СПОРТА «ДИНАМО САНКТ-ПЕТЕРБУРГ» </vt:lpstr>
      <vt:lpstr>Презентация PowerPoint</vt:lpstr>
      <vt:lpstr>Факторы, сдерживающие развитие Учреждения</vt:lpstr>
      <vt:lpstr>Презентация PowerPoint</vt:lpstr>
      <vt:lpstr>Презентация PowerPoint</vt:lpstr>
      <vt:lpstr>Возможные решения по развитию инфраструктуры: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Sekretar</dc:creator>
  <cp:lastModifiedBy>OEM</cp:lastModifiedBy>
  <cp:revision>33</cp:revision>
  <cp:lastPrinted>2020-06-18T09:07:24Z</cp:lastPrinted>
  <dcterms:created xsi:type="dcterms:W3CDTF">2018-09-25T11:17:42Z</dcterms:created>
  <dcterms:modified xsi:type="dcterms:W3CDTF">2020-06-18T09:42:11Z</dcterms:modified>
</cp:coreProperties>
</file>